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8" r:id="rId4"/>
    <p:sldId id="267" r:id="rId5"/>
    <p:sldId id="262" r:id="rId6"/>
    <p:sldId id="259" r:id="rId7"/>
    <p:sldId id="269" r:id="rId8"/>
    <p:sldId id="266" r:id="rId9"/>
    <p:sldId id="270" r:id="rId10"/>
    <p:sldId id="261" r:id="rId11"/>
  </p:sldIdLst>
  <p:sldSz cx="12192000" cy="6858000"/>
  <p:notesSz cx="6858000" cy="9144000"/>
  <p:embeddedFontLst>
    <p:embeddedFont>
      <p:font typeface="KoPubWorld돋움체 Medium" pitchFamily="2" charset="-127"/>
      <p:regular r:id="rId12"/>
    </p:embeddedFont>
    <p:embeddedFont>
      <p:font typeface="KoPubWorld돋움체 Light" pitchFamily="2" charset="-127"/>
      <p:regular r:id="rId13"/>
    </p:embeddedFont>
    <p:embeddedFont>
      <p:font typeface="아리따-돋움(TTF)-Bold" pitchFamily="18" charset="-127"/>
      <p:regular r:id="rId14"/>
    </p:embeddedFont>
    <p:embeddedFont>
      <p:font typeface="KoPubWorld돋움체 Bold" pitchFamily="2" charset="-127"/>
      <p:bold r:id="rId15"/>
    </p:embeddedFont>
    <p:embeddedFont>
      <p:font typeface="조선일보명조" pitchFamily="18" charset="-127"/>
      <p:regular r:id="rId16"/>
    </p:embeddedFont>
    <p:embeddedFont>
      <p:font typeface="맑은 고딕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86CD"/>
    <a:srgbClr val="4D8ED6"/>
    <a:srgbClr val="77C8F1"/>
    <a:srgbClr val="FFFFFF"/>
    <a:srgbClr val="A5DBF6"/>
    <a:srgbClr val="53DFF0"/>
    <a:srgbClr val="305A7D"/>
    <a:srgbClr val="ABD0EB"/>
    <a:srgbClr val="377699"/>
    <a:srgbClr val="62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181" autoAdjust="0"/>
  </p:normalViewPr>
  <p:slideViewPr>
    <p:cSldViewPr snapToGrid="0">
      <p:cViewPr>
        <p:scale>
          <a:sx n="90" d="100"/>
          <a:sy n="90" d="100"/>
        </p:scale>
        <p:origin x="-326" y="-58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7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6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8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8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2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42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8666E-C016-4AB9-9A14-1E427AD5E869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ew of Greece during Day Ti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89456" y="19048"/>
            <a:ext cx="4712677" cy="6858001"/>
          </a:xfrm>
          <a:prstGeom prst="rect">
            <a:avLst/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338676" y="1783964"/>
            <a:ext cx="3290644" cy="1368704"/>
            <a:chOff x="7705017" y="1783964"/>
            <a:chExt cx="3290644" cy="1368704"/>
          </a:xfrm>
        </p:grpSpPr>
        <p:sp>
          <p:nvSpPr>
            <p:cNvPr id="4" name="TextBox 3"/>
            <p:cNvSpPr txBox="1"/>
            <p:nvPr/>
          </p:nvSpPr>
          <p:spPr>
            <a:xfrm>
              <a:off x="7705017" y="1783964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05017" y="2137005"/>
              <a:ext cx="32906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COMEET</a:t>
              </a:r>
              <a:endParaRPr lang="ko-KR" altLang="en-US" sz="6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-1"/>
            <a:ext cx="7479322" cy="6858001"/>
          </a:xfrm>
          <a:prstGeom prst="rect">
            <a:avLst/>
          </a:prstGeom>
          <a:solidFill>
            <a:srgbClr val="A5DBF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7479320" y="0"/>
            <a:ext cx="110200" cy="6857999"/>
            <a:chOff x="7479320" y="0"/>
            <a:chExt cx="110200" cy="6857999"/>
          </a:xfrm>
        </p:grpSpPr>
        <p:sp>
          <p:nvSpPr>
            <p:cNvPr id="20" name="직사각형 19"/>
            <p:cNvSpPr/>
            <p:nvPr/>
          </p:nvSpPr>
          <p:spPr>
            <a:xfrm>
              <a:off x="7479321" y="0"/>
              <a:ext cx="110199" cy="1714500"/>
            </a:xfrm>
            <a:prstGeom prst="rect">
              <a:avLst/>
            </a:prstGeom>
            <a:solidFill>
              <a:srgbClr val="77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79321" y="1714500"/>
              <a:ext cx="110199" cy="1714500"/>
            </a:xfrm>
            <a:prstGeom prst="rect">
              <a:avLst/>
            </a:prstGeom>
            <a:solidFill>
              <a:srgbClr val="53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79320" y="3429000"/>
              <a:ext cx="110199" cy="1714500"/>
            </a:xfrm>
            <a:prstGeom prst="rect">
              <a:avLst/>
            </a:prstGeom>
            <a:solidFill>
              <a:srgbClr val="77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479320" y="5143499"/>
              <a:ext cx="110199" cy="1714500"/>
            </a:xfrm>
            <a:prstGeom prst="rect">
              <a:avLst/>
            </a:prstGeom>
            <a:solidFill>
              <a:srgbClr val="53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33" name="직사각형 1032"/>
          <p:cNvSpPr/>
          <p:nvPr/>
        </p:nvSpPr>
        <p:spPr>
          <a:xfrm>
            <a:off x="11393563" y="1328294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23315" y="3122764"/>
            <a:ext cx="3121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COMMUNICATION + COME + COMMUNITY</a:t>
            </a:r>
          </a:p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Ⅹ</a:t>
            </a:r>
          </a:p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MEET</a:t>
            </a:r>
            <a:endParaRPr lang="ko-KR" altLang="en-US" sz="1400" spc="-15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043" name="직사각형 1042"/>
          <p:cNvSpPr/>
          <p:nvPr/>
        </p:nvSpPr>
        <p:spPr>
          <a:xfrm>
            <a:off x="9814262" y="6083587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</a:p>
          <a:p>
            <a:pPr algn="r"/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양동혁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이정준 조성주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최필준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61" name="직선 연결선 60"/>
          <p:cNvCxnSpPr>
            <a:cxnSpLocks/>
          </p:cNvCxnSpPr>
          <p:nvPr/>
        </p:nvCxnSpPr>
        <p:spPr>
          <a:xfrm>
            <a:off x="8486041" y="2977360"/>
            <a:ext cx="2995914" cy="59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35855" y="1335119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8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ew of Greece during Day Ti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A5DBF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666673" y="1767952"/>
            <a:ext cx="6858654" cy="2298699"/>
            <a:chOff x="2076018" y="962048"/>
            <a:chExt cx="6858654" cy="2298699"/>
          </a:xfrm>
        </p:grpSpPr>
        <p:sp>
          <p:nvSpPr>
            <p:cNvPr id="9" name="직사각형 8"/>
            <p:cNvSpPr/>
            <p:nvPr/>
          </p:nvSpPr>
          <p:spPr>
            <a:xfrm>
              <a:off x="2076018" y="962048"/>
              <a:ext cx="6853555" cy="2274525"/>
            </a:xfrm>
            <a:prstGeom prst="rect">
              <a:avLst/>
            </a:prstGeom>
            <a:solidFill>
              <a:srgbClr val="4D8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 rot="5400000">
              <a:off x="5450573" y="-223353"/>
              <a:ext cx="110200" cy="6857999"/>
              <a:chOff x="7479320" y="0"/>
              <a:chExt cx="110200" cy="685799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479321" y="0"/>
                <a:ext cx="110199" cy="1714500"/>
              </a:xfrm>
              <a:prstGeom prst="rect">
                <a:avLst/>
              </a:prstGeom>
              <a:solidFill>
                <a:srgbClr val="77C8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479321" y="1714500"/>
                <a:ext cx="110199" cy="1714500"/>
              </a:xfrm>
              <a:prstGeom prst="rect">
                <a:avLst/>
              </a:prstGeom>
              <a:solidFill>
                <a:srgbClr val="53D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479320" y="3429000"/>
                <a:ext cx="110199" cy="1714500"/>
              </a:xfrm>
              <a:prstGeom prst="rect">
                <a:avLst/>
              </a:prstGeom>
              <a:solidFill>
                <a:srgbClr val="77C8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79320" y="5143499"/>
                <a:ext cx="110199" cy="1714500"/>
              </a:xfrm>
              <a:prstGeom prst="rect">
                <a:avLst/>
              </a:prstGeom>
              <a:solidFill>
                <a:srgbClr val="53D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2812977" y="1977318"/>
            <a:ext cx="3542958" cy="1324592"/>
            <a:chOff x="7705017" y="1707761"/>
            <a:chExt cx="3542958" cy="1324592"/>
          </a:xfrm>
        </p:grpSpPr>
        <p:sp>
          <p:nvSpPr>
            <p:cNvPr id="4" name="TextBox 3"/>
            <p:cNvSpPr txBox="1"/>
            <p:nvPr/>
          </p:nvSpPr>
          <p:spPr>
            <a:xfrm>
              <a:off x="7764286" y="1707761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COMEET</a:t>
              </a:r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05017" y="2016690"/>
              <a:ext cx="354295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감사합니다</a:t>
              </a:r>
              <a:endParaRPr lang="ko-KR" altLang="en-US" sz="6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sp>
        <p:nvSpPr>
          <p:cNvPr id="1033" name="직사각형 1032"/>
          <p:cNvSpPr/>
          <p:nvPr/>
        </p:nvSpPr>
        <p:spPr>
          <a:xfrm>
            <a:off x="5721882" y="5546747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97737" y="3209742"/>
            <a:ext cx="5101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 + COMMUNICATION + COMMUNITY Ⅹ MEET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043" name="직사각형 1042"/>
          <p:cNvSpPr/>
          <p:nvPr/>
        </p:nvSpPr>
        <p:spPr>
          <a:xfrm>
            <a:off x="8544806" y="4096054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COMEET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943726" y="3627120"/>
            <a:ext cx="629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9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74320" y="2178318"/>
            <a:ext cx="11643360" cy="4405362"/>
            <a:chOff x="274320" y="273318"/>
            <a:chExt cx="11643360" cy="44053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79"/>
            <a:stretch/>
          </p:blipFill>
          <p:spPr>
            <a:xfrm>
              <a:off x="274320" y="273318"/>
              <a:ext cx="11643360" cy="4405362"/>
            </a:xfrm>
            <a:prstGeom prst="rect">
              <a:avLst/>
            </a:prstGeom>
          </p:spPr>
        </p:pic>
        <p:sp>
          <p:nvSpPr>
            <p:cNvPr id="80" name="직각 삼각형 79"/>
            <p:cNvSpPr/>
            <p:nvPr/>
          </p:nvSpPr>
          <p:spPr>
            <a:xfrm flipH="1">
              <a:off x="274320" y="2989634"/>
              <a:ext cx="11643359" cy="1628086"/>
            </a:xfrm>
            <a:prstGeom prst="rtTriangle">
              <a:avLst/>
            </a:prstGeom>
            <a:solidFill>
              <a:srgbClr val="A5DBF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541226" y="4093905"/>
              <a:ext cx="1346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Bakery" pitchFamily="2" charset="0"/>
                  <a:ea typeface="KoPub돋움체 Bold" panose="02020603020101020101" pitchFamily="18" charset="-127"/>
                </a:rPr>
                <a:t>COMEET</a:t>
              </a:r>
              <a:endParaRPr lang="ko-KR" altLang="en-US" sz="3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Bakery" pitchFamily="2" charset="0"/>
                <a:ea typeface="KoPub돋움체 Bold" panose="02020603020101020101" pitchFamily="18" charset="-127"/>
              </a:endParaRPr>
            </a:p>
          </p:txBody>
        </p: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502920" y="472440"/>
              <a:ext cx="2575560" cy="112776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10450657" y="345826"/>
            <a:ext cx="152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000" dirty="0" smtClean="0">
                <a:ln>
                  <a:solidFill>
                    <a:srgbClr val="4D8ED6">
                      <a:alpha val="3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목차</a:t>
            </a:r>
            <a:endParaRPr lang="ko-KR" altLang="en-US" sz="6000" dirty="0">
              <a:ln>
                <a:solidFill>
                  <a:srgbClr val="4D8ED6">
                    <a:alpha val="3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289560" y="1996440"/>
            <a:ext cx="116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/>
        </p:nvCxnSpPr>
        <p:spPr>
          <a:xfrm flipH="1">
            <a:off x="11841480" y="137160"/>
            <a:ext cx="162400" cy="167639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217268" y="1701228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02 </a:t>
            </a:r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 개요</a:t>
            </a:r>
            <a:endParaRPr lang="ko-KR" altLang="en-US" sz="16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70612" y="1693652"/>
            <a:ext cx="2608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03 </a:t>
            </a:r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 목표 및 필요성</a:t>
            </a:r>
            <a:endParaRPr lang="en-US" altLang="ko-KR" sz="16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769587" y="1686076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04 </a:t>
            </a:r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 내용</a:t>
            </a:r>
            <a:endParaRPr lang="ko-KR" altLang="en-US" sz="16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26339" y="1694861"/>
            <a:ext cx="2130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01 _ 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프로젝트명의 의미</a:t>
            </a:r>
            <a:endParaRPr lang="ko-KR" altLang="en-US" sz="16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41226" y="1686076"/>
            <a:ext cx="1353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05 </a:t>
            </a:r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600" dirty="0" err="1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마일스톤</a:t>
            </a:r>
            <a:endParaRPr lang="ko-KR" altLang="en-US" sz="16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8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프로젝트명의 의미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65779" y="2304929"/>
            <a:ext cx="9868236" cy="462137"/>
            <a:chOff x="993216" y="2304929"/>
            <a:chExt cx="9868236" cy="462137"/>
          </a:xfrm>
        </p:grpSpPr>
        <p:sp>
          <p:nvSpPr>
            <p:cNvPr id="18" name="직사각형 17"/>
            <p:cNvSpPr/>
            <p:nvPr/>
          </p:nvSpPr>
          <p:spPr>
            <a:xfrm>
              <a:off x="993216" y="2305401"/>
              <a:ext cx="2773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COME</a:t>
              </a:r>
              <a:endPara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17380" y="2304929"/>
              <a:ext cx="2773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COMMUNICATION</a:t>
              </a:r>
              <a:endPara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87772" y="2305401"/>
              <a:ext cx="2773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COMMUNITY</a:t>
              </a:r>
              <a:endPara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pic>
        <p:nvPicPr>
          <p:cNvPr id="23" name="그래픽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9" y="1315597"/>
            <a:ext cx="914400" cy="914400"/>
          </a:xfrm>
          <a:prstGeom prst="rect">
            <a:avLst/>
          </a:prstGeom>
        </p:spPr>
      </p:pic>
      <p:pic>
        <p:nvPicPr>
          <p:cNvPr id="24" name="그래픽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15597"/>
            <a:ext cx="914400" cy="914400"/>
          </a:xfrm>
          <a:prstGeom prst="rect">
            <a:avLst/>
          </a:prstGeom>
        </p:spPr>
      </p:pic>
      <p:pic>
        <p:nvPicPr>
          <p:cNvPr id="25" name="그래픽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75" y="1315597"/>
            <a:ext cx="914400" cy="914400"/>
          </a:xfrm>
          <a:prstGeom prst="rect">
            <a:avLst/>
          </a:prstGeom>
        </p:spPr>
      </p:pic>
      <p:pic>
        <p:nvPicPr>
          <p:cNvPr id="26" name="그래픽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57219"/>
            <a:ext cx="914400" cy="914400"/>
          </a:xfrm>
          <a:prstGeom prst="rect">
            <a:avLst/>
          </a:prstGeom>
        </p:spPr>
      </p:pic>
      <p:sp>
        <p:nvSpPr>
          <p:cNvPr id="2" name="십자형 1"/>
          <p:cNvSpPr/>
          <p:nvPr/>
        </p:nvSpPr>
        <p:spPr>
          <a:xfrm>
            <a:off x="5855368" y="2705511"/>
            <a:ext cx="481264" cy="481264"/>
          </a:xfrm>
          <a:prstGeom prst="plus">
            <a:avLst>
              <a:gd name="adj" fmla="val 35000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709160" y="4499956"/>
            <a:ext cx="2773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 rot="5400000">
            <a:off x="5912224" y="4869034"/>
            <a:ext cx="329118" cy="512838"/>
          </a:xfrm>
          <a:prstGeom prst="chevron">
            <a:avLst>
              <a:gd name="adj" fmla="val 60526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25460" y="5254183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D8ED6"/>
                </a:solidFill>
                <a:latin typeface="아리따-돋움(TTF)-Bold" pitchFamily="18" charset="-127"/>
                <a:ea typeface="아리따-돋움(TTF)-Bold" pitchFamily="18" charset="-127"/>
                <a:cs typeface="KoPubWorld돋움체_Pro Bold" pitchFamily="50" charset="-127"/>
              </a:rPr>
              <a:t>COMEET</a:t>
            </a:r>
            <a:endParaRPr lang="ko-KR" altLang="en-US" sz="4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4D8ED6"/>
              </a:solidFill>
              <a:latin typeface="아리따-돋움(TTF)-Bold" pitchFamily="18" charset="-127"/>
              <a:ea typeface="아리따-돋움(TTF)-Bold" pitchFamily="18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34947" y="367666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개요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71" y="1596192"/>
            <a:ext cx="1415716" cy="1415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24" y="1596192"/>
            <a:ext cx="1415716" cy="14157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8972" y="3066914"/>
            <a:ext cx="225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로컬</a:t>
            </a:r>
            <a:r>
              <a:rPr lang="en-US" altLang="ko-KR" sz="24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(</a:t>
            </a:r>
            <a:r>
              <a:rPr lang="ko-KR" altLang="en-US" sz="24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현지인</a:t>
            </a:r>
            <a:r>
              <a:rPr lang="en-US" altLang="ko-KR" sz="24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)</a:t>
            </a:r>
            <a:endParaRPr lang="ko-KR" altLang="en-US" sz="24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23" name="직선 화살표 연결선 22"/>
          <p:cNvCxnSpPr>
            <a:endCxn id="11" idx="1"/>
          </p:cNvCxnSpPr>
          <p:nvPr/>
        </p:nvCxnSpPr>
        <p:spPr>
          <a:xfrm>
            <a:off x="3212220" y="2304050"/>
            <a:ext cx="579700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5323974" y="1491535"/>
            <a:ext cx="1544053" cy="1544053"/>
          </a:xfrm>
          <a:prstGeom prst="ellipse">
            <a:avLst/>
          </a:prstGeom>
          <a:solidFill>
            <a:schemeClr val="bg1"/>
          </a:solidFill>
          <a:ln w="44450">
            <a:solidFill>
              <a:srgbClr val="4D8E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90125" y="3066914"/>
            <a:ext cx="225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여행객</a:t>
            </a:r>
            <a:endParaRPr lang="ko-KR" altLang="en-US" sz="24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9043" y="2013285"/>
            <a:ext cx="2253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컨셉</a:t>
            </a:r>
            <a:endParaRPr lang="ko-KR" altLang="en-US" sz="36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92108" y="3430892"/>
            <a:ext cx="2309625" cy="2645643"/>
            <a:chOff x="3092108" y="3430892"/>
            <a:chExt cx="2309625" cy="2645643"/>
          </a:xfrm>
        </p:grpSpPr>
        <p:grpSp>
          <p:nvGrpSpPr>
            <p:cNvPr id="7" name="그룹 6"/>
            <p:cNvGrpSpPr/>
            <p:nvPr/>
          </p:nvGrpSpPr>
          <p:grpSpPr>
            <a:xfrm>
              <a:off x="3092108" y="3575785"/>
              <a:ext cx="377069" cy="2333948"/>
              <a:chOff x="5098708" y="3575785"/>
              <a:chExt cx="377069" cy="2333948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5104804" y="3575785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5099305" y="3575785"/>
                <a:ext cx="0" cy="233394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5098708" y="3961569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5098708" y="4347353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5098708" y="4733137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098708" y="5118921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098708" y="5504705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5102139" y="5890488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461556" y="3430892"/>
              <a:ext cx="1940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히든플레이스</a:t>
              </a:r>
              <a:endParaRPr lang="ko-KR" altLang="en-US" sz="2400" dirty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73749" y="3794888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로컬맛집</a:t>
              </a:r>
              <a:endParaRPr lang="en-US" altLang="ko-KR" sz="24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73749" y="4158884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음악</a:t>
              </a:r>
              <a:endParaRPr lang="ko-KR" altLang="en-US" sz="2400" dirty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73749" y="4522880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쇼핑</a:t>
              </a:r>
              <a:endParaRPr lang="ko-KR" altLang="en-US" sz="2400" dirty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73749" y="4886877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힐링</a:t>
              </a:r>
              <a:endParaRPr lang="ko-KR" altLang="en-US" sz="2400" dirty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73749" y="5250873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관광</a:t>
              </a:r>
              <a:endParaRPr lang="ko-KR" altLang="en-US" sz="2400" dirty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73749" y="5614870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4D8ED6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춤</a:t>
              </a:r>
              <a:endParaRPr lang="ko-KR" altLang="en-US" sz="2400" dirty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306733" y="4456299"/>
            <a:ext cx="1972734" cy="594829"/>
          </a:xfrm>
          <a:prstGeom prst="rect">
            <a:avLst/>
          </a:prstGeom>
          <a:noFill/>
          <a:ln w="19050">
            <a:solidFill>
              <a:srgbClr val="5F8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5F86C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최신 </a:t>
            </a:r>
            <a:r>
              <a:rPr lang="ko-KR" altLang="en-US" sz="2400" dirty="0" err="1" smtClean="0">
                <a:solidFill>
                  <a:srgbClr val="5F86C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트랜드</a:t>
            </a:r>
            <a:endParaRPr lang="ko-KR" altLang="en-US" sz="2400" dirty="0">
              <a:solidFill>
                <a:srgbClr val="5F86C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4" name="십자형 33"/>
          <p:cNvSpPr/>
          <p:nvPr/>
        </p:nvSpPr>
        <p:spPr>
          <a:xfrm>
            <a:off x="5727105" y="4389716"/>
            <a:ext cx="737791" cy="737791"/>
          </a:xfrm>
          <a:prstGeom prst="plus">
            <a:avLst>
              <a:gd name="adj" fmla="val 35000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8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239806" y="352543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3130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목표 및 필요성</a:t>
            </a:r>
            <a:endParaRPr lang="ko-KR" altLang="en-US" sz="24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05194" y="593169"/>
            <a:ext cx="2754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로컬과 </a:t>
            </a:r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여행객의 </a:t>
            </a:r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연결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3895" y="1894671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필요</a:t>
            </a:r>
            <a:r>
              <a:rPr lang="ko-KR" altLang="en-US" sz="2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1593" y="1894672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목</a:t>
            </a:r>
            <a:r>
              <a:rPr lang="ko-KR" altLang="en-US" sz="2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067" y="2452330"/>
            <a:ext cx="44935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다양한 국가의 여행객들 간 정보 교환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2067" y="3029600"/>
            <a:ext cx="4493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획일화된 여행코스가 아닌 </a:t>
            </a:r>
            <a:endParaRPr lang="en-US" altLang="ko-KR" sz="21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더 다양하고 특별한 여행을 제공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2067" y="3930036"/>
            <a:ext cx="46459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현지인의 외국인 친구 사귀기 기회 제공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3894" y="2452330"/>
            <a:ext cx="4930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여행사의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획일화 된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여행코스로 인해 </a:t>
            </a:r>
            <a:endParaRPr lang="en-US" altLang="ko-KR" sz="2100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발생한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여행객들의 다양한 경험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욕구해소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894" y="4175640"/>
            <a:ext cx="4493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타지인으로서의 정보의 부재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3894" y="3475568"/>
            <a:ext cx="4786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여행사의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중간마진으로 인한 가격 증가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70560" y="59512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6000" y="1165860"/>
            <a:ext cx="0" cy="437769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13895" y="5005374"/>
            <a:ext cx="4493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4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여행객으로서의 시간의 제약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8714" y="4277199"/>
            <a:ext cx="3713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및 </a:t>
            </a:r>
            <a:r>
              <a:rPr lang="ko-KR" altLang="en-US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언어 능력 향상</a:t>
            </a:r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52542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내용</a:t>
            </a:r>
            <a:endParaRPr lang="ko-KR" altLang="en-US" sz="24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56062" y="59316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대표기능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5" name="다이아몬드 34"/>
          <p:cNvSpPr/>
          <p:nvPr/>
        </p:nvSpPr>
        <p:spPr>
          <a:xfrm>
            <a:off x="2255187" y="265913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테마별 카테고리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다이아몬드 43"/>
          <p:cNvSpPr/>
          <p:nvPr/>
        </p:nvSpPr>
        <p:spPr>
          <a:xfrm>
            <a:off x="4194810" y="1717236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로컬과 여행객의 인증단계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다이아몬드 44"/>
          <p:cNvSpPr/>
          <p:nvPr/>
        </p:nvSpPr>
        <p:spPr>
          <a:xfrm>
            <a:off x="6164580" y="265913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로그인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다이아몬드 45"/>
          <p:cNvSpPr/>
          <p:nvPr/>
        </p:nvSpPr>
        <p:spPr>
          <a:xfrm>
            <a:off x="4194810" y="360401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검색필터 기능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433919" y="2939281"/>
            <a:ext cx="1247295" cy="1247295"/>
          </a:xfrm>
          <a:prstGeom prst="ellipse">
            <a:avLst/>
          </a:prstGeom>
          <a:solidFill>
            <a:srgbClr val="5F86C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최신</a:t>
            </a:r>
            <a:endParaRPr lang="en-US" altLang="ko-KR" dirty="0" smtClean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pPr algn="ctr"/>
            <a:r>
              <a:rPr lang="ko-KR" altLang="en-US" dirty="0" err="1" smtClean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트랜드</a:t>
            </a:r>
            <a:endParaRPr lang="ko-KR" altLang="en-US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3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239806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내용</a:t>
            </a:r>
            <a:endParaRPr lang="ko-KR" altLang="en-US" sz="24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51608" y="621566"/>
            <a:ext cx="2754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사용자 특성 및 제약 사항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3895" y="1347371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제약 사항</a:t>
            </a:r>
            <a:endParaRPr lang="ko-KR" altLang="en-US" sz="28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2068" y="1347371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사용자 특성</a:t>
            </a:r>
            <a:endParaRPr lang="ko-KR" altLang="en-US" sz="28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936" y="1972248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취미와 흥미 분야 존재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5936" y="2949173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자유여행 선호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5936" y="3926098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외국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친구 사귀기 선호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3895" y="1976080"/>
            <a:ext cx="42218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1. </a:t>
            </a:r>
            <a:r>
              <a:rPr lang="ko-KR" altLang="en-US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초기 사용자 확보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어려움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3895" y="2918651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웹 </a:t>
            </a:r>
            <a:r>
              <a:rPr lang="ko-KR" altLang="en-US" sz="2100" dirty="0" err="1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크롤링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시 문제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70560" y="59512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5936" y="4903023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4</a:t>
            </a:r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발전과 변화 의지 보유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0" y="1165860"/>
            <a:ext cx="0" cy="437769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13895" y="3861222"/>
            <a:ext cx="4658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3. </a:t>
            </a:r>
            <a:r>
              <a:rPr lang="ko-KR" altLang="en-US" sz="2100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로컬 및 사용자의 안전성과 신뢰성 문제</a:t>
            </a:r>
            <a:endParaRPr lang="ko-KR" altLang="en-US" sz="2100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7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개요</a:t>
            </a:r>
            <a:endParaRPr lang="ko-KR" altLang="en-US" sz="24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670560" y="536448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419809" y="56239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개발 운영 및 유지보수 환경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2013" y="269175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프론트엔드</a:t>
            </a:r>
            <a:endParaRPr lang="ko-KR" altLang="en-US" sz="20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6743"/>
            <a:ext cx="2796540" cy="1043940"/>
          </a:xfrm>
          <a:prstGeom prst="rect">
            <a:avLst/>
          </a:prstGeom>
          <a:solidFill>
            <a:srgbClr val="5F86CD">
              <a:alpha val="25000"/>
            </a:srgbClr>
          </a:solidFill>
        </p:spPr>
      </p:pic>
      <p:grpSp>
        <p:nvGrpSpPr>
          <p:cNvPr id="2" name="그룹 1"/>
          <p:cNvGrpSpPr/>
          <p:nvPr/>
        </p:nvGrpSpPr>
        <p:grpSpPr>
          <a:xfrm>
            <a:off x="1763740" y="1567124"/>
            <a:ext cx="2868980" cy="963178"/>
            <a:chOff x="2180346" y="1567124"/>
            <a:chExt cx="2868980" cy="9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346" y="1587499"/>
              <a:ext cx="942803" cy="94280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842" y="1602689"/>
              <a:ext cx="927613" cy="92761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148" y="1567124"/>
              <a:ext cx="963178" cy="96317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167953" y="466787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백엔드</a:t>
            </a:r>
            <a:endParaRPr lang="ko-KR" altLang="en-US" sz="20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3641" y="269175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서버</a:t>
            </a:r>
            <a:endParaRPr lang="ko-KR" altLang="en-US" sz="20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23640" y="466787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데이터 베이스</a:t>
            </a:r>
            <a:endParaRPr lang="ko-KR" altLang="en-US" sz="20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110" y="3517262"/>
            <a:ext cx="1071119" cy="1071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23" y="3517263"/>
            <a:ext cx="1071119" cy="10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82976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마일스톤</a:t>
            </a:r>
            <a:endParaRPr lang="ko-KR" altLang="en-US" sz="24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670560" y="536448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05596" y="1571112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3</a:t>
            </a:r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60831" y="1580695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4</a:t>
            </a:r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16066" y="1580695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5</a:t>
            </a:r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1303" y="1571112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6</a:t>
            </a:r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50361" y="1581034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2</a:t>
            </a:r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15740" y="2155312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요구사항분석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15740" y="2790527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관련분야연구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5740" y="3425742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설계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15740" y="4060958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구현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15740" y="4696174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테스트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5126" y="1581034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1</a:t>
            </a:r>
            <a:r>
              <a:rPr lang="ko-KR" altLang="en-US" sz="2100" dirty="0" smtClean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  <a:endParaRPr lang="ko-KR" altLang="en-US" sz="2100" dirty="0">
              <a:solidFill>
                <a:srgbClr val="5F86CD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595125" y="2243667"/>
            <a:ext cx="4151875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5080000" y="2759365"/>
            <a:ext cx="2641036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6420412" y="3429000"/>
            <a:ext cx="3849655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6420411" y="3959788"/>
            <a:ext cx="3849655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8856134" y="4696174"/>
            <a:ext cx="1413932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3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244</Words>
  <Application>Microsoft Office PowerPoint</Application>
  <PresentationFormat>사용자 지정</PresentationFormat>
  <Paragraphs>96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굴림</vt:lpstr>
      <vt:lpstr>Arial</vt:lpstr>
      <vt:lpstr>KoPubWorld돋움체 Medium</vt:lpstr>
      <vt:lpstr>KoPubWorld돋움체_Pro Bold</vt:lpstr>
      <vt:lpstr>KoPubWorld돋움체 Light</vt:lpstr>
      <vt:lpstr>KoPub돋움체 Bold</vt:lpstr>
      <vt:lpstr>KoPubWorld돋움체_Pro Medium</vt:lpstr>
      <vt:lpstr>아리따-돋움(TTF)-Bold</vt:lpstr>
      <vt:lpstr>KoPubWorld돋움체 Bold</vt:lpstr>
      <vt:lpstr>조선일보명조</vt:lpstr>
      <vt:lpstr>맑은 고딕</vt:lpstr>
      <vt:lpstr>Bakery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Windows 사용자</cp:lastModifiedBy>
  <cp:revision>184</cp:revision>
  <dcterms:created xsi:type="dcterms:W3CDTF">2017-04-28T08:42:24Z</dcterms:created>
  <dcterms:modified xsi:type="dcterms:W3CDTF">2019-03-14T11:49:01Z</dcterms:modified>
</cp:coreProperties>
</file>